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Montserrat"/>
      <p:regular r:id="rId24"/>
      <p:bold r:id="rId25"/>
      <p:italic r:id="rId26"/>
      <p:boldItalic r:id="rId27"/>
    </p:embeddedFont>
    <p:embeddedFont>
      <p:font typeface="Lato"/>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Montserrat-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Lato-regular.fntdata"/><Relationship Id="rId27" Type="http://schemas.openxmlformats.org/officeDocument/2006/relationships/font" Target="fonts/Montserrat-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boldItalic.fntdata"/><Relationship Id="rId30" Type="http://schemas.openxmlformats.org/officeDocument/2006/relationships/font" Target="fonts/Lato-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5c8a498b9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5c8a498b9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5c8a498b96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5c8a498b96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15c8a498b96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15c8a498b96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5c8a498b96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5c8a498b9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5c8a498b96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5c8a498b96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5c8a498b96_0_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5c8a498b96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5c8a498b96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5c8a498b96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5c8a498b96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5c8a498b96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5c8a498b96_0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5c8a498b96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5c8a498b96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5c8a498b96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5c8a498b96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5c8a498b96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5c8a498b96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5c8a498b96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5c8a498b96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5c8a498b96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5c8a498b96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5c8a498b96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5c8a498b96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5c8a498b96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5c8a498b96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5c8a498b96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5c8a498b96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15c8a498b96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834325"/>
            <a:ext cx="5017500" cy="15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500"/>
              <a:t>What Makes People Desire Your Product and Want to Buy</a:t>
            </a:r>
            <a:endParaRPr sz="3500"/>
          </a:p>
        </p:txBody>
      </p:sp>
      <p:sp>
        <p:nvSpPr>
          <p:cNvPr id="135" name="Google Shape;135;p13"/>
          <p:cNvSpPr txBox="1"/>
          <p:nvPr>
            <p:ph idx="1" type="subTitle"/>
          </p:nvPr>
        </p:nvSpPr>
        <p:spPr>
          <a:xfrm>
            <a:off x="5083950" y="3013525"/>
            <a:ext cx="3470700" cy="1088100"/>
          </a:xfrm>
          <a:prstGeom prst="rect">
            <a:avLst/>
          </a:prstGeom>
        </p:spPr>
        <p:txBody>
          <a:bodyPr anchorCtr="0" anchor="t" bIns="91425" lIns="91425" spcFirstLastPara="1" rIns="91425" wrap="square" tIns="91425">
            <a:noAutofit/>
          </a:bodyPr>
          <a:lstStyle/>
          <a:p>
            <a:pPr indent="0" lvl="0" marL="0" rtl="0" algn="l">
              <a:lnSpc>
                <a:spcPct val="80000"/>
              </a:lnSpc>
              <a:spcBef>
                <a:spcPts val="0"/>
              </a:spcBef>
              <a:spcAft>
                <a:spcPts val="0"/>
              </a:spcAft>
              <a:buSzPts val="935"/>
              <a:buNone/>
            </a:pPr>
            <a:r>
              <a:rPr lang="en" sz="1405"/>
              <a:t>It is no secret that if a business can make people desire their product and buy it, it will be successful. This is because people will always choose what they want over what they think they should have.</a:t>
            </a:r>
            <a:endParaRPr sz="1405"/>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2"/>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a:t>
            </a:r>
            <a:r>
              <a:rPr lang="en"/>
              <a:t>nique selling points to use for your products and services</a:t>
            </a:r>
            <a:endParaRPr/>
          </a:p>
        </p:txBody>
      </p:sp>
      <p:sp>
        <p:nvSpPr>
          <p:cNvPr id="189" name="Google Shape;189;p22"/>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B</a:t>
            </a:r>
            <a:r>
              <a:rPr lang="en"/>
              <a:t>eing efficient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Being effective</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Being reliable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3"/>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can make your product stand out from the competition?</a:t>
            </a:r>
            <a:endParaRPr/>
          </a:p>
        </p:txBody>
      </p:sp>
      <p:sp>
        <p:nvSpPr>
          <p:cNvPr id="195" name="Google Shape;195;p23"/>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There are a number of things that can make a product stand out from the competition. It can be:</a:t>
            </a:r>
            <a:endParaRPr/>
          </a:p>
          <a:p>
            <a:pPr indent="-323850" lvl="0" marL="457200" rtl="0" algn="l">
              <a:spcBef>
                <a:spcPts val="1200"/>
              </a:spcBef>
              <a:spcAft>
                <a:spcPts val="0"/>
              </a:spcAft>
              <a:buSzPts val="1500"/>
              <a:buChar char="●"/>
            </a:pPr>
            <a:r>
              <a:rPr lang="en"/>
              <a:t>the q</a:t>
            </a:r>
            <a:r>
              <a:rPr lang="en"/>
              <a:t>uality of the product</a:t>
            </a:r>
            <a:endParaRPr/>
          </a:p>
          <a:p>
            <a:pPr indent="-323850" lvl="0" marL="457200" rtl="0" algn="l">
              <a:spcBef>
                <a:spcPts val="0"/>
              </a:spcBef>
              <a:spcAft>
                <a:spcPts val="0"/>
              </a:spcAft>
              <a:buSzPts val="1500"/>
              <a:buChar char="●"/>
            </a:pPr>
            <a:r>
              <a:rPr lang="en"/>
              <a:t>its price</a:t>
            </a:r>
            <a:endParaRPr/>
          </a:p>
          <a:p>
            <a:pPr indent="-323850" lvl="0" marL="457200" rtl="0" algn="l">
              <a:spcBef>
                <a:spcPts val="0"/>
              </a:spcBef>
              <a:spcAft>
                <a:spcPts val="0"/>
              </a:spcAft>
              <a:buSzPts val="1500"/>
              <a:buChar char="●"/>
            </a:pPr>
            <a:r>
              <a:rPr lang="en"/>
              <a:t>the customer service</a:t>
            </a:r>
            <a:endParaRPr/>
          </a:p>
          <a:p>
            <a:pPr indent="-323850" lvl="0" marL="457200" rtl="0" algn="l">
              <a:spcBef>
                <a:spcPts val="0"/>
              </a:spcBef>
              <a:spcAft>
                <a:spcPts val="0"/>
              </a:spcAft>
              <a:buSzPts val="1500"/>
              <a:buChar char="●"/>
            </a:pPr>
            <a:r>
              <a:rPr lang="en"/>
              <a:t>how it is marketed </a:t>
            </a:r>
            <a:endParaRPr/>
          </a:p>
          <a:p>
            <a:pPr indent="-323850" lvl="0" marL="457200" rtl="0" algn="l">
              <a:spcBef>
                <a:spcPts val="0"/>
              </a:spcBef>
              <a:spcAft>
                <a:spcPts val="0"/>
              </a:spcAft>
              <a:buSzPts val="1500"/>
              <a:buChar char="●"/>
            </a:pPr>
            <a:r>
              <a:rPr lang="en"/>
              <a:t>how unique it is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4"/>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keep your competition informed about your product?</a:t>
            </a:r>
            <a:endParaRPr/>
          </a:p>
        </p:txBody>
      </p:sp>
      <p:sp>
        <p:nvSpPr>
          <p:cNvPr id="201" name="Google Shape;201;p2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Hold events.</a:t>
            </a:r>
            <a:endParaRPr/>
          </a:p>
          <a:p>
            <a:pPr indent="-323850" lvl="0" marL="457200" rtl="0" algn="l">
              <a:spcBef>
                <a:spcPts val="0"/>
              </a:spcBef>
              <a:spcAft>
                <a:spcPts val="0"/>
              </a:spcAft>
              <a:buSzPts val="1500"/>
              <a:buAutoNum type="arabicPeriod"/>
            </a:pPr>
            <a:r>
              <a:rPr lang="en"/>
              <a:t>Make sure you have a strong social media presence.</a:t>
            </a:r>
            <a:endParaRPr/>
          </a:p>
          <a:p>
            <a:pPr indent="-323850" lvl="0" marL="457200" rtl="0" algn="l">
              <a:spcBef>
                <a:spcPts val="0"/>
              </a:spcBef>
              <a:spcAft>
                <a:spcPts val="0"/>
              </a:spcAft>
              <a:buSzPts val="1500"/>
              <a:buAutoNum type="arabicPeriod"/>
            </a:pPr>
            <a:r>
              <a:rPr lang="en"/>
              <a:t>Make use of email marketing.</a:t>
            </a:r>
            <a:endParaRPr/>
          </a:p>
          <a:p>
            <a:pPr indent="-323850" lvl="0" marL="457200" rtl="0" algn="l">
              <a:spcBef>
                <a:spcPts val="0"/>
              </a:spcBef>
              <a:spcAft>
                <a:spcPts val="0"/>
              </a:spcAft>
              <a:buSzPts val="1500"/>
              <a:buAutoNum type="arabicPeriod"/>
            </a:pPr>
            <a:r>
              <a:rPr lang="en"/>
              <a:t>Give presentations.</a:t>
            </a:r>
            <a:endParaRPr/>
          </a:p>
          <a:p>
            <a:pPr indent="-323850" lvl="0" marL="457200" rtl="0" algn="l">
              <a:spcBef>
                <a:spcPts val="0"/>
              </a:spcBef>
              <a:spcAft>
                <a:spcPts val="0"/>
              </a:spcAft>
              <a:buSzPts val="1500"/>
              <a:buAutoNum type="arabicPeriod"/>
            </a:pPr>
            <a:r>
              <a:rPr lang="en"/>
              <a:t>Keep a blog.</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5"/>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create a culture of excellence around your product?</a:t>
            </a:r>
            <a:endParaRPr/>
          </a:p>
        </p:txBody>
      </p:sp>
      <p:sp>
        <p:nvSpPr>
          <p:cNvPr id="207" name="Google Shape;207;p2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Establish clear standards and expectations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Reward excellence</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Celebrate success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Encourage employee feedback</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6"/>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to determine if your product has evolved over the years?</a:t>
            </a:r>
            <a:endParaRPr/>
          </a:p>
        </p:txBody>
      </p:sp>
      <p:sp>
        <p:nvSpPr>
          <p:cNvPr id="213" name="Google Shape;213;p26"/>
          <p:cNvSpPr txBox="1"/>
          <p:nvPr>
            <p:ph idx="1" type="body"/>
          </p:nvPr>
        </p:nvSpPr>
        <p:spPr>
          <a:xfrm>
            <a:off x="1297500" y="1567550"/>
            <a:ext cx="3403200" cy="321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i="1" lang="en"/>
              <a:t>Questions to ask yourself:</a:t>
            </a:r>
            <a:endParaRPr b="1" i="1"/>
          </a:p>
          <a:p>
            <a:pPr indent="-311150" lvl="0" marL="457200" rtl="0" algn="l">
              <a:spcBef>
                <a:spcPts val="1200"/>
              </a:spcBef>
              <a:spcAft>
                <a:spcPts val="0"/>
              </a:spcAft>
              <a:buSzPts val="1300"/>
              <a:buChar char="-"/>
            </a:pPr>
            <a:r>
              <a:rPr lang="en"/>
              <a:t>Has the product been updated or modified to incorporate new technology, or is it simply a rehash of an older product with updated graphics or a different name? </a:t>
            </a:r>
            <a:endParaRPr/>
          </a:p>
          <a:p>
            <a:pPr indent="-311150" lvl="0" marL="457200" rtl="0" algn="l">
              <a:spcBef>
                <a:spcPts val="0"/>
              </a:spcBef>
              <a:spcAft>
                <a:spcPts val="0"/>
              </a:spcAft>
              <a:buSzPts val="1300"/>
              <a:buChar char="-"/>
            </a:pPr>
            <a:r>
              <a:rPr lang="en"/>
              <a:t>Has the company behind the product undergone any management, ownership, or product direction changes? </a:t>
            </a:r>
            <a:endParaRPr/>
          </a:p>
          <a:p>
            <a:pPr indent="-311150" lvl="0" marL="457200" rtl="0" algn="l">
              <a:spcBef>
                <a:spcPts val="0"/>
              </a:spcBef>
              <a:spcAft>
                <a:spcPts val="0"/>
              </a:spcAft>
              <a:buSzPts val="1300"/>
              <a:buChar char="-"/>
            </a:pPr>
            <a:r>
              <a:rPr lang="en"/>
              <a:t>Has the company put more money into marketing or promotion to get the product noticed by customers?</a:t>
            </a:r>
            <a:endParaRPr/>
          </a:p>
        </p:txBody>
      </p:sp>
      <p:sp>
        <p:nvSpPr>
          <p:cNvPr id="214" name="Google Shape;214;p26"/>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i="1" lang="en" sz="1500"/>
              <a:t>Factors to consider:</a:t>
            </a:r>
            <a:endParaRPr b="1" i="1" sz="1500"/>
          </a:p>
          <a:p>
            <a:pPr indent="-311150" lvl="0" marL="457200" rtl="0" algn="l">
              <a:spcBef>
                <a:spcPts val="1200"/>
              </a:spcBef>
              <a:spcAft>
                <a:spcPts val="0"/>
              </a:spcAft>
              <a:buSzPts val="1300"/>
              <a:buChar char="-"/>
            </a:pPr>
            <a:r>
              <a:rPr lang="en"/>
              <a:t>Look at how many new features the product has</a:t>
            </a:r>
            <a:endParaRPr/>
          </a:p>
          <a:p>
            <a:pPr indent="0" lvl="0" marL="457200" rtl="0" algn="l">
              <a:spcBef>
                <a:spcPts val="1200"/>
              </a:spcBef>
              <a:spcAft>
                <a:spcPts val="0"/>
              </a:spcAft>
              <a:buNone/>
            </a:pPr>
            <a:r>
              <a:t/>
            </a:r>
            <a:endParaRPr/>
          </a:p>
          <a:p>
            <a:pPr indent="-311150" lvl="0" marL="457200" rtl="0" algn="l">
              <a:spcBef>
                <a:spcPts val="1200"/>
              </a:spcBef>
              <a:spcAft>
                <a:spcPts val="0"/>
              </a:spcAft>
              <a:buSzPts val="1300"/>
              <a:buChar char="-"/>
            </a:pPr>
            <a:r>
              <a:rPr lang="en"/>
              <a:t>Use buyer surveys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7"/>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measure the success of your product?</a:t>
            </a:r>
            <a:endParaRPr/>
          </a:p>
        </p:txBody>
      </p:sp>
      <p:sp>
        <p:nvSpPr>
          <p:cNvPr id="220" name="Google Shape;220;p27"/>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Number of customers who purchase the product</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Number of customers who recommend the product to others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Measurement of how much revenue the product generates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Measurement of how much value the product adds to the customers' lives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8"/>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a:t>
            </a:r>
            <a:r>
              <a:rPr lang="en"/>
              <a:t>he most critical thing you can do to keep your customers</a:t>
            </a:r>
            <a:endParaRPr/>
          </a:p>
        </p:txBody>
      </p:sp>
      <p:sp>
        <p:nvSpPr>
          <p:cNvPr id="226" name="Google Shape;226;p28"/>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Make sure that your product is of the highest quality.</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Keep your prices low. </a:t>
            </a:r>
            <a:endParaRPr/>
          </a:p>
          <a:p>
            <a:pPr indent="0" lvl="0" marL="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Make it easy for your customers to order products. </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AutoNum type="arabicPeriod"/>
            </a:pPr>
            <a:r>
              <a:rPr lang="en"/>
              <a:t>Stay up to date with the latest trends in your industry.</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9"/>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can you identify and solve customer problems?</a:t>
            </a:r>
            <a:endParaRPr/>
          </a:p>
        </p:txBody>
      </p:sp>
      <p:sp>
        <p:nvSpPr>
          <p:cNvPr id="232" name="Google Shape;232;p29"/>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A</a:t>
            </a:r>
            <a:r>
              <a:rPr lang="en"/>
              <a:t>sking customers a series of questions about their experience with the business</a:t>
            </a:r>
            <a:br>
              <a:rPr lang="en"/>
            </a:br>
            <a:endParaRPr/>
          </a:p>
          <a:p>
            <a:pPr indent="-323850" lvl="0" marL="457200" rtl="0" algn="l">
              <a:spcBef>
                <a:spcPts val="0"/>
              </a:spcBef>
              <a:spcAft>
                <a:spcPts val="0"/>
              </a:spcAft>
              <a:buSzPts val="1500"/>
              <a:buChar char="●"/>
            </a:pPr>
            <a:r>
              <a:rPr lang="en"/>
              <a:t>Observe your customers</a:t>
            </a:r>
            <a:br>
              <a:rPr lang="en"/>
            </a:br>
            <a:endParaRPr/>
          </a:p>
          <a:p>
            <a:pPr indent="-323850" lvl="0" marL="457200" rtl="0" algn="l">
              <a:spcBef>
                <a:spcPts val="0"/>
              </a:spcBef>
              <a:spcAft>
                <a:spcPts val="0"/>
              </a:spcAft>
              <a:buSzPts val="1500"/>
              <a:buChar char="●"/>
            </a:pPr>
            <a:r>
              <a:rPr lang="en"/>
              <a:t>Provide quality customer service</a:t>
            </a:r>
            <a:br>
              <a:rPr lang="en"/>
            </a:br>
            <a:endParaRPr/>
          </a:p>
          <a:p>
            <a:pPr indent="-323850" lvl="0" marL="457200" rtl="0" algn="l">
              <a:spcBef>
                <a:spcPts val="0"/>
              </a:spcBef>
              <a:spcAft>
                <a:spcPts val="0"/>
              </a:spcAft>
              <a:buSzPts val="1500"/>
              <a:buChar char="●"/>
            </a:pPr>
            <a:r>
              <a:rPr lang="en"/>
              <a:t>Create a positive customer experience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0"/>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3000"/>
              <a:t>Making people desire your product and buy it can be difficult, but with the right strategy, it can be done.</a:t>
            </a:r>
            <a:endParaRPr sz="3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a:t>
            </a:r>
            <a:r>
              <a:rPr lang="en"/>
              <a:t>he most common errors businesses make when selling their product</a:t>
            </a:r>
            <a:endParaRPr/>
          </a:p>
        </p:txBody>
      </p:sp>
      <p:sp>
        <p:nvSpPr>
          <p:cNvPr id="141" name="Google Shape;141;p1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sz="1500"/>
              <a:t>Not setting the right tone.</a:t>
            </a:r>
            <a:endParaRPr sz="1500"/>
          </a:p>
          <a:p>
            <a:pPr indent="-323850" lvl="0" marL="457200" rtl="0" algn="l">
              <a:spcBef>
                <a:spcPts val="0"/>
              </a:spcBef>
              <a:spcAft>
                <a:spcPts val="0"/>
              </a:spcAft>
              <a:buSzPts val="1500"/>
              <a:buAutoNum type="arabicPeriod"/>
            </a:pPr>
            <a:r>
              <a:rPr lang="en" sz="1500"/>
              <a:t>Focusing on the wrong things.</a:t>
            </a:r>
            <a:endParaRPr sz="1500"/>
          </a:p>
          <a:p>
            <a:pPr indent="-323850" lvl="0" marL="457200" rtl="0" algn="l">
              <a:spcBef>
                <a:spcPts val="0"/>
              </a:spcBef>
              <a:spcAft>
                <a:spcPts val="0"/>
              </a:spcAft>
              <a:buSzPts val="1500"/>
              <a:buAutoNum type="arabicPeriod"/>
            </a:pPr>
            <a:r>
              <a:rPr lang="en" sz="1500"/>
              <a:t>Giving away too much information too early.</a:t>
            </a:r>
            <a:endParaRPr sz="1500"/>
          </a:p>
          <a:p>
            <a:pPr indent="-323850" lvl="0" marL="457200" rtl="0" algn="l">
              <a:spcBef>
                <a:spcPts val="0"/>
              </a:spcBef>
              <a:spcAft>
                <a:spcPts val="0"/>
              </a:spcAft>
              <a:buSzPts val="1500"/>
              <a:buAutoNum type="arabicPeriod"/>
            </a:pPr>
            <a:r>
              <a:rPr lang="en" sz="1500"/>
              <a:t>Not setting a clear value proposition.</a:t>
            </a:r>
            <a:endParaRPr sz="1500"/>
          </a:p>
          <a:p>
            <a:pPr indent="-323850" lvl="0" marL="457200" rtl="0" algn="l">
              <a:spcBef>
                <a:spcPts val="0"/>
              </a:spcBef>
              <a:spcAft>
                <a:spcPts val="0"/>
              </a:spcAft>
              <a:buSzPts val="1500"/>
              <a:buAutoNum type="arabicPeriod"/>
            </a:pPr>
            <a:r>
              <a:rPr lang="en" sz="1500"/>
              <a:t>Not focusing on the customer.</a:t>
            </a:r>
            <a:endParaRPr sz="1500"/>
          </a:p>
          <a:p>
            <a:pPr indent="-323850" lvl="0" marL="457200" rtl="0" algn="l">
              <a:spcBef>
                <a:spcPts val="0"/>
              </a:spcBef>
              <a:spcAft>
                <a:spcPts val="0"/>
              </a:spcAft>
              <a:buSzPts val="1500"/>
              <a:buAutoNum type="arabicPeriod"/>
            </a:pPr>
            <a:r>
              <a:rPr lang="en" sz="1500"/>
              <a:t>Focusing on the wrong features.</a:t>
            </a:r>
            <a:endParaRPr sz="1500"/>
          </a:p>
          <a:p>
            <a:pPr indent="-323850" lvl="0" marL="457200" rtl="0" algn="l">
              <a:spcBef>
                <a:spcPts val="0"/>
              </a:spcBef>
              <a:spcAft>
                <a:spcPts val="0"/>
              </a:spcAft>
              <a:buSzPts val="1500"/>
              <a:buAutoNum type="arabicPeriod"/>
            </a:pPr>
            <a:r>
              <a:rPr lang="en" sz="1500"/>
              <a:t>Not taking the time to test your product.</a:t>
            </a:r>
            <a:endParaRPr sz="1500"/>
          </a:p>
          <a:p>
            <a:pPr indent="-323850" lvl="0" marL="457200" rtl="0" algn="l">
              <a:spcBef>
                <a:spcPts val="0"/>
              </a:spcBef>
              <a:spcAft>
                <a:spcPts val="0"/>
              </a:spcAft>
              <a:buSzPts val="1500"/>
              <a:buAutoNum type="arabicPeriod"/>
            </a:pPr>
            <a:r>
              <a:rPr lang="en" sz="1500"/>
              <a:t>Not setting a clear timeline.</a:t>
            </a:r>
            <a:endParaRPr sz="1500"/>
          </a:p>
          <a:p>
            <a:pPr indent="-323850" lvl="0" marL="457200" rtl="0" algn="l">
              <a:spcBef>
                <a:spcPts val="0"/>
              </a:spcBef>
              <a:spcAft>
                <a:spcPts val="0"/>
              </a:spcAft>
              <a:buSzPts val="1500"/>
              <a:buAutoNum type="arabicPeriod"/>
            </a:pPr>
            <a:r>
              <a:rPr lang="en" sz="1500"/>
              <a:t>Focusing on the wrong audience.</a:t>
            </a:r>
            <a:endParaRPr sz="1500"/>
          </a:p>
          <a:p>
            <a:pPr indent="-323850" lvl="0" marL="457200" rtl="0" algn="l">
              <a:spcBef>
                <a:spcPts val="0"/>
              </a:spcBef>
              <a:spcAft>
                <a:spcPts val="0"/>
              </a:spcAft>
              <a:buSzPts val="1500"/>
              <a:buAutoNum type="arabicPeriod"/>
            </a:pPr>
            <a:r>
              <a:rPr lang="en" sz="1500"/>
              <a:t>Not taking the time to prove your product.</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a:t>
            </a:r>
            <a:r>
              <a:rPr lang="en"/>
              <a:t>eople's most common objections against a product or service</a:t>
            </a:r>
            <a:endParaRPr/>
          </a:p>
        </p:txBody>
      </p:sp>
      <p:sp>
        <p:nvSpPr>
          <p:cNvPr id="147" name="Google Shape;147;p1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The product is too complex or hard to use</a:t>
            </a:r>
            <a:endParaRPr sz="1500"/>
          </a:p>
          <a:p>
            <a:pPr indent="-323850" lvl="0" marL="457200" rtl="0" algn="l">
              <a:spcBef>
                <a:spcPts val="0"/>
              </a:spcBef>
              <a:spcAft>
                <a:spcPts val="0"/>
              </a:spcAft>
              <a:buSzPts val="1500"/>
              <a:buChar char="●"/>
            </a:pPr>
            <a:r>
              <a:rPr lang="en" sz="1500"/>
              <a:t>The product is outdated or irrelevant</a:t>
            </a:r>
            <a:endParaRPr sz="1500"/>
          </a:p>
          <a:p>
            <a:pPr indent="-323850" lvl="0" marL="457200" rtl="0" algn="l">
              <a:spcBef>
                <a:spcPts val="0"/>
              </a:spcBef>
              <a:spcAft>
                <a:spcPts val="0"/>
              </a:spcAft>
              <a:buSzPts val="1500"/>
              <a:buChar char="●"/>
            </a:pPr>
            <a:r>
              <a:rPr lang="en" sz="1500"/>
              <a:t>The company is unresponsive or unavailable</a:t>
            </a:r>
            <a:endParaRPr sz="1500"/>
          </a:p>
          <a:p>
            <a:pPr indent="-323850" lvl="0" marL="457200" rtl="0" algn="l">
              <a:spcBef>
                <a:spcPts val="0"/>
              </a:spcBef>
              <a:spcAft>
                <a:spcPts val="0"/>
              </a:spcAft>
              <a:buSzPts val="1500"/>
              <a:buChar char="●"/>
            </a:pPr>
            <a:r>
              <a:rPr lang="en" sz="1500"/>
              <a:t>The product doesn't work as advertised</a:t>
            </a:r>
            <a:endParaRPr sz="1500"/>
          </a:p>
          <a:p>
            <a:pPr indent="-323850" lvl="0" marL="457200" rtl="0" algn="l">
              <a:spcBef>
                <a:spcPts val="0"/>
              </a:spcBef>
              <a:spcAft>
                <a:spcPts val="0"/>
              </a:spcAft>
              <a:buSzPts val="1500"/>
              <a:buChar char="●"/>
            </a:pPr>
            <a:r>
              <a:rPr lang="en" sz="1500"/>
              <a:t>The product is too expensive</a:t>
            </a:r>
            <a:endParaRPr sz="1500"/>
          </a:p>
          <a:p>
            <a:pPr indent="-323850" lvl="0" marL="457200" rtl="0" algn="l">
              <a:spcBef>
                <a:spcPts val="0"/>
              </a:spcBef>
              <a:spcAft>
                <a:spcPts val="0"/>
              </a:spcAft>
              <a:buSzPts val="1500"/>
              <a:buChar char="●"/>
            </a:pPr>
            <a:r>
              <a:rPr lang="en" sz="1500"/>
              <a:t>It isn't good enough</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6"/>
          <p:cNvSpPr txBox="1"/>
          <p:nvPr>
            <p:ph type="title"/>
          </p:nvPr>
        </p:nvSpPr>
        <p:spPr>
          <a:xfrm>
            <a:off x="823850" y="1284675"/>
            <a:ext cx="4776000" cy="130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The main reason people desire a certain product or service</a:t>
            </a:r>
            <a:endParaRPr sz="3000"/>
          </a:p>
        </p:txBody>
      </p:sp>
      <p:sp>
        <p:nvSpPr>
          <p:cNvPr id="153" name="Google Shape;153;p16"/>
          <p:cNvSpPr txBox="1"/>
          <p:nvPr>
            <p:ph idx="1" type="body"/>
          </p:nvPr>
        </p:nvSpPr>
        <p:spPr>
          <a:xfrm>
            <a:off x="823850" y="2819849"/>
            <a:ext cx="4776000" cy="121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500"/>
              <a:t>T</a:t>
            </a:r>
            <a:r>
              <a:rPr lang="en" sz="1500"/>
              <a:t>he main reason people desire a certain product or service is because they believe </a:t>
            </a:r>
            <a:r>
              <a:rPr b="1" lang="en" sz="1500"/>
              <a:t>it will help them achieve their desired outcome</a:t>
            </a:r>
            <a:r>
              <a:rPr lang="en" sz="1500"/>
              <a:t>.</a:t>
            </a:r>
            <a:endParaRPr sz="1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7"/>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a:t>
            </a:r>
            <a:r>
              <a:rPr lang="en"/>
              <a:t>easons why people may not be initially interested in a product or service</a:t>
            </a:r>
            <a:endParaRPr/>
          </a:p>
        </p:txBody>
      </p:sp>
      <p:sp>
        <p:nvSpPr>
          <p:cNvPr id="159" name="Google Shape;159;p17"/>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T</a:t>
            </a:r>
            <a:r>
              <a:rPr lang="en"/>
              <a:t>hey do not understand what it is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It does not fit their needs</a:t>
            </a:r>
            <a:endParaRPr/>
          </a:p>
          <a:p>
            <a:pPr indent="0" lvl="0" marL="457200" rtl="0" algn="l">
              <a:spcBef>
                <a:spcPts val="1200"/>
              </a:spcBef>
              <a:spcAft>
                <a:spcPts val="0"/>
              </a:spcAft>
              <a:buNone/>
            </a:pPr>
            <a:r>
              <a:t/>
            </a:r>
            <a:endParaRPr/>
          </a:p>
          <a:p>
            <a:pPr indent="-323850" lvl="0" marL="457200" rtl="0" algn="l">
              <a:spcBef>
                <a:spcPts val="1200"/>
              </a:spcBef>
              <a:spcAft>
                <a:spcPts val="0"/>
              </a:spcAft>
              <a:buSzPts val="1500"/>
              <a:buChar char="●"/>
            </a:pPr>
            <a:r>
              <a:rPr lang="en"/>
              <a:t>They do not perceive it to be worth their time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8"/>
          <p:cNvSpPr txBox="1"/>
          <p:nvPr>
            <p:ph type="title"/>
          </p:nvPr>
        </p:nvSpPr>
        <p:spPr>
          <a:xfrm>
            <a:off x="823850" y="1284675"/>
            <a:ext cx="4776000" cy="174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t>Many people also consider emotional or psychological factors when they are making a purchase.</a:t>
            </a:r>
            <a:endParaRPr sz="2500"/>
          </a:p>
        </p:txBody>
      </p:sp>
      <p:sp>
        <p:nvSpPr>
          <p:cNvPr id="165" name="Google Shape;165;p18"/>
          <p:cNvSpPr txBox="1"/>
          <p:nvPr>
            <p:ph idx="1" type="body"/>
          </p:nvPr>
        </p:nvSpPr>
        <p:spPr>
          <a:xfrm>
            <a:off x="823850" y="3032174"/>
            <a:ext cx="4776000" cy="121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500"/>
              <a:t>This is because people often buy products or services because they think they will make them happy or help them feel better in some way.</a:t>
            </a:r>
            <a:endParaRPr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9"/>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a:t>
            </a:r>
            <a:r>
              <a:rPr lang="en"/>
              <a:t>ays that you can make your product or service more appealing to people</a:t>
            </a:r>
            <a:endParaRPr/>
          </a:p>
        </p:txBody>
      </p:sp>
      <p:sp>
        <p:nvSpPr>
          <p:cNvPr id="171" name="Google Shape;171;p19"/>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Make it convenient for them to use</a:t>
            </a:r>
            <a:endParaRPr/>
          </a:p>
          <a:p>
            <a:pPr indent="-323850" lvl="0" marL="457200" rtl="0" algn="l">
              <a:spcBef>
                <a:spcPts val="0"/>
              </a:spcBef>
              <a:spcAft>
                <a:spcPts val="0"/>
              </a:spcAft>
              <a:buSzPts val="1500"/>
              <a:buChar char="●"/>
            </a:pPr>
            <a:r>
              <a:rPr lang="en"/>
              <a:t>Make it affordable</a:t>
            </a:r>
            <a:endParaRPr/>
          </a:p>
          <a:p>
            <a:pPr indent="-323850" lvl="0" marL="457200" rtl="0" algn="l">
              <a:spcBef>
                <a:spcPts val="0"/>
              </a:spcBef>
              <a:spcAft>
                <a:spcPts val="0"/>
              </a:spcAft>
              <a:buSzPts val="1500"/>
              <a:buChar char="●"/>
            </a:pPr>
            <a:r>
              <a:rPr lang="en"/>
              <a:t>Make it exciting or innovative</a:t>
            </a:r>
            <a:endParaRPr/>
          </a:p>
          <a:p>
            <a:pPr indent="-323850" lvl="0" marL="457200" rtl="0" algn="l">
              <a:spcBef>
                <a:spcPts val="0"/>
              </a:spcBef>
              <a:spcAft>
                <a:spcPts val="0"/>
              </a:spcAft>
              <a:buSzPts val="1500"/>
              <a:buChar char="●"/>
            </a:pPr>
            <a:r>
              <a:rPr lang="en"/>
              <a:t>Make it easy to find</a:t>
            </a:r>
            <a:endParaRPr/>
          </a:p>
          <a:p>
            <a:pPr indent="-323850" lvl="0" marL="457200" rtl="0" algn="l">
              <a:spcBef>
                <a:spcPts val="0"/>
              </a:spcBef>
              <a:spcAft>
                <a:spcPts val="0"/>
              </a:spcAft>
              <a:buSzPts val="1500"/>
              <a:buChar char="●"/>
            </a:pPr>
            <a:r>
              <a:rPr lang="en"/>
              <a:t>Make it easy to communicate with you</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0"/>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a:t>
            </a:r>
            <a:r>
              <a:rPr lang="en"/>
              <a:t>ome of the ways that you can make your product or service more accessible</a:t>
            </a:r>
            <a:endParaRPr/>
          </a:p>
        </p:txBody>
      </p:sp>
      <p:sp>
        <p:nvSpPr>
          <p:cNvPr id="177" name="Google Shape;177;p20"/>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AutoNum type="arabicPeriod"/>
            </a:pPr>
            <a:r>
              <a:rPr lang="en"/>
              <a:t>Increase communication and collaboration between different parts of the organization.</a:t>
            </a:r>
            <a:endParaRPr/>
          </a:p>
          <a:p>
            <a:pPr indent="-323850" lvl="0" marL="457200" rtl="0" algn="l">
              <a:spcBef>
                <a:spcPts val="0"/>
              </a:spcBef>
              <a:spcAft>
                <a:spcPts val="0"/>
              </a:spcAft>
              <a:buSzPts val="1500"/>
              <a:buAutoNum type="arabicPeriod"/>
            </a:pPr>
            <a:r>
              <a:rPr lang="en"/>
              <a:t>Make sure all forms of documentation are available in multiple formats, including accessible formats such as PDFs.</a:t>
            </a:r>
            <a:endParaRPr/>
          </a:p>
          <a:p>
            <a:pPr indent="-323850" lvl="0" marL="457200" rtl="0" algn="l">
              <a:spcBef>
                <a:spcPts val="0"/>
              </a:spcBef>
              <a:spcAft>
                <a:spcPts val="0"/>
              </a:spcAft>
              <a:buSzPts val="1500"/>
              <a:buAutoNum type="arabicPeriod"/>
            </a:pPr>
            <a:r>
              <a:rPr lang="en"/>
              <a:t>Equip employees with the necessary hardware and software to work efficiently.</a:t>
            </a:r>
            <a:endParaRPr/>
          </a:p>
          <a:p>
            <a:pPr indent="-323850" lvl="0" marL="457200" rtl="0" algn="l">
              <a:spcBef>
                <a:spcPts val="0"/>
              </a:spcBef>
              <a:spcAft>
                <a:spcPts val="0"/>
              </a:spcAft>
              <a:buSzPts val="1500"/>
              <a:buAutoNum type="arabicPeriod"/>
            </a:pPr>
            <a:r>
              <a:rPr lang="en"/>
              <a:t>Train employees on how to use accessible features of the product or service.</a:t>
            </a:r>
            <a:endParaRPr/>
          </a:p>
          <a:p>
            <a:pPr indent="-323850" lvl="0" marL="457200" rtl="0" algn="l">
              <a:spcBef>
                <a:spcPts val="0"/>
              </a:spcBef>
              <a:spcAft>
                <a:spcPts val="0"/>
              </a:spcAft>
              <a:buSzPts val="1500"/>
              <a:buAutoNum type="arabicPeriod"/>
            </a:pPr>
            <a:r>
              <a:rPr lang="en"/>
              <a:t>Implement automated testing and accessibility checking tools to ensure that the product or service is accessible to everyone.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1"/>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a:t>
            </a:r>
            <a:r>
              <a:rPr lang="en"/>
              <a:t>ome of the ways that you can make your product or service more affordable</a:t>
            </a:r>
            <a:endParaRPr/>
          </a:p>
        </p:txBody>
      </p:sp>
      <p:sp>
        <p:nvSpPr>
          <p:cNvPr id="183" name="Google Shape;183;p21"/>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a:t>Try to reduce the cost of your ingredients/materials</a:t>
            </a:r>
            <a:endParaRPr/>
          </a:p>
          <a:p>
            <a:pPr indent="-323850" lvl="0" marL="457200" rtl="0" algn="l">
              <a:spcBef>
                <a:spcPts val="0"/>
              </a:spcBef>
              <a:spcAft>
                <a:spcPts val="0"/>
              </a:spcAft>
              <a:buSzPts val="1500"/>
              <a:buChar char="●"/>
            </a:pPr>
            <a:r>
              <a:rPr lang="en"/>
              <a:t>Review your pricing structure</a:t>
            </a:r>
            <a:endParaRPr/>
          </a:p>
          <a:p>
            <a:pPr indent="-323850" lvl="0" marL="457200" rtl="0" algn="l">
              <a:spcBef>
                <a:spcPts val="0"/>
              </a:spcBef>
              <a:spcAft>
                <a:spcPts val="0"/>
              </a:spcAft>
              <a:buSzPts val="1500"/>
              <a:buChar char="●"/>
            </a:pPr>
            <a:r>
              <a:rPr lang="en"/>
              <a:t>Offer discounts</a:t>
            </a:r>
            <a:endParaRPr/>
          </a:p>
          <a:p>
            <a:pPr indent="-323850" lvl="0" marL="457200" rtl="0" algn="l">
              <a:spcBef>
                <a:spcPts val="0"/>
              </a:spcBef>
              <a:spcAft>
                <a:spcPts val="0"/>
              </a:spcAft>
              <a:buSzPts val="1500"/>
              <a:buChar char="●"/>
            </a:pPr>
            <a:r>
              <a:rPr lang="en"/>
              <a:t>Generate more revenue from your existing customers</a:t>
            </a:r>
            <a:endParaRPr/>
          </a:p>
          <a:p>
            <a:pPr indent="-323850" lvl="0" marL="457200" rtl="0" algn="l">
              <a:spcBef>
                <a:spcPts val="0"/>
              </a:spcBef>
              <a:spcAft>
                <a:spcPts val="0"/>
              </a:spcAft>
              <a:buSzPts val="1500"/>
              <a:buChar char="●"/>
            </a:pPr>
            <a:r>
              <a:rPr lang="en"/>
              <a:t>Create a premium product or service</a:t>
            </a:r>
            <a:endParaRPr/>
          </a:p>
          <a:p>
            <a:pPr indent="-323850" lvl="0" marL="457200" rtl="0" algn="l">
              <a:spcBef>
                <a:spcPts val="0"/>
              </a:spcBef>
              <a:spcAft>
                <a:spcPts val="0"/>
              </a:spcAft>
              <a:buSzPts val="1500"/>
              <a:buChar char="●"/>
            </a:pPr>
            <a:r>
              <a:rPr lang="en"/>
              <a:t>Look for new sources of revenue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